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3" r:id="rId4"/>
    <p:sldId id="281" r:id="rId5"/>
    <p:sldId id="297" r:id="rId6"/>
    <p:sldId id="266" r:id="rId7"/>
    <p:sldId id="278" r:id="rId8"/>
    <p:sldId id="271" r:id="rId9"/>
    <p:sldId id="285" r:id="rId10"/>
    <p:sldId id="274" r:id="rId11"/>
    <p:sldId id="283" r:id="rId12"/>
    <p:sldId id="275" r:id="rId13"/>
    <p:sldId id="286" r:id="rId14"/>
    <p:sldId id="276" r:id="rId15"/>
    <p:sldId id="287" r:id="rId16"/>
    <p:sldId id="268" r:id="rId17"/>
    <p:sldId id="284" r:id="rId18"/>
    <p:sldId id="277" r:id="rId19"/>
    <p:sldId id="288" r:id="rId20"/>
    <p:sldId id="293" r:id="rId21"/>
    <p:sldId id="295" r:id="rId22"/>
    <p:sldId id="291" r:id="rId23"/>
    <p:sldId id="292" r:id="rId24"/>
    <p:sldId id="294" r:id="rId25"/>
    <p:sldId id="296" r:id="rId26"/>
    <p:sldId id="282" r:id="rId27"/>
    <p:sldId id="264" r:id="rId28"/>
    <p:sldId id="272" r:id="rId29"/>
    <p:sldId id="269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838" autoAdjust="0"/>
    <p:restoredTop sz="95256" autoAdjust="0"/>
  </p:normalViewPr>
  <p:slideViewPr>
    <p:cSldViewPr>
      <p:cViewPr varScale="1">
        <p:scale>
          <a:sx n="92" d="100"/>
          <a:sy n="92" d="100"/>
        </p:scale>
        <p:origin x="66" y="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09:40:15.9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9T11:14:59.2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96 0 24575,'-3'0'0,"-3"0"0,-5 0 0,-2 0 0,-2 0 0,-2 0 0,2 3 0,4 4 0,7 0 0,6 2 0,10 0 0,7 1 0,1 2 0,0 1 0,0-1 0,-4-2-8191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9T11:14:59.8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1 134 24575,'0'-3'0,"0"-4"0,0-4 0,0-2 0,0-2 0,0-2 0,0 0 0,0-1 0,0 0 0,0 4-8191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9T11:15:37.0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9T11:15:37.0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BF6A7-D5EB-40D1-9EF6-B552ECF7F103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FE5DC-C943-4933-915D-2A48F7B91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85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9DE1F-A17F-44CE-B318-D9EC371B1E8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259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9DE1F-A17F-44CE-B318-D9EC371B1E8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540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9DE1F-A17F-44CE-B318-D9EC371B1E8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704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9DE1F-A17F-44CE-B318-D9EC371B1E8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092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9DE1F-A17F-44CE-B318-D9EC371B1E8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371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9DE1F-A17F-44CE-B318-D9EC371B1E8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39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16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59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163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31" y="0"/>
            <a:ext cx="7056783" cy="78955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575" b="1">
                <a:solidFill>
                  <a:srgbClr val="5082BE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323529" y="951570"/>
            <a:ext cx="8496945" cy="378042"/>
          </a:xfrm>
        </p:spPr>
        <p:txBody>
          <a:bodyPr>
            <a:normAutofit/>
          </a:bodyPr>
          <a:lstStyle>
            <a:lvl1pPr>
              <a:defRPr sz="135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940154" y="4515966"/>
            <a:ext cx="2880320" cy="378042"/>
          </a:xfrm>
        </p:spPr>
        <p:txBody>
          <a:bodyPr>
            <a:noAutofit/>
          </a:bodyPr>
          <a:lstStyle>
            <a:lvl1pPr>
              <a:defRPr sz="1050" b="0" i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/>
          </p:nvPr>
        </p:nvSpPr>
        <p:spPr>
          <a:xfrm>
            <a:off x="322662" y="1383618"/>
            <a:ext cx="8497813" cy="351039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634596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84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57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24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10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2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894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308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42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21B46-E778-4D2C-977D-2F106A44399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61CFB-B604-4752-8292-BF117BAA7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90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jpeg"/><Relationship Id="rId3" Type="http://schemas.openxmlformats.org/officeDocument/2006/relationships/image" Target="../media/image18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50.png"/><Relationship Id="rId5" Type="http://schemas.openxmlformats.org/officeDocument/2006/relationships/customXml" Target="../ink/ink2.xml"/><Relationship Id="rId10" Type="http://schemas.openxmlformats.org/officeDocument/2006/relationships/customXml" Target="../ink/ink3.xml"/><Relationship Id="rId4" Type="http://schemas.openxmlformats.org/officeDocument/2006/relationships/image" Target="../media/image4.png"/><Relationship Id="rId9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customXml" Target="../ink/ink4.xml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0.png"/><Relationship Id="rId5" Type="http://schemas.openxmlformats.org/officeDocument/2006/relationships/customXml" Target="../ink/ink5.xml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gi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gif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gif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5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41.png"/><Relationship Id="rId4" Type="http://schemas.openxmlformats.org/officeDocument/2006/relationships/image" Target="../media/image5.png"/><Relationship Id="rId9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E6EDAAE-B920-4C3E-BBEF-9D3BCA066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1"/>
          <a:stretch/>
        </p:blipFill>
        <p:spPr>
          <a:xfrm>
            <a:off x="0" y="0"/>
            <a:ext cx="9144000" cy="41559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4" y="1347614"/>
            <a:ext cx="2287412" cy="2287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633" y="51470"/>
            <a:ext cx="4815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Космическая смена «Сириус 2022»</a:t>
            </a:r>
          </a:p>
          <a:p>
            <a:r>
              <a:rPr lang="ru-RU" sz="2000" dirty="0">
                <a:solidFill>
                  <a:schemeClr val="bg1"/>
                </a:solidFill>
                <a:cs typeface="Adobe Hebrew" pitchFamily="18" charset="-79"/>
              </a:rPr>
              <a:t>01</a:t>
            </a:r>
            <a:r>
              <a:rPr lang="en-US" sz="2000" dirty="0">
                <a:solidFill>
                  <a:schemeClr val="bg1"/>
                </a:solidFill>
                <a:cs typeface="Adobe Hebrew" pitchFamily="18" charset="-79"/>
              </a:rPr>
              <a:t>-</a:t>
            </a:r>
            <a:r>
              <a:rPr lang="ru-RU" sz="2000" dirty="0">
                <a:solidFill>
                  <a:schemeClr val="bg1"/>
                </a:solidFill>
                <a:cs typeface="Adobe Hebrew" pitchFamily="18" charset="-79"/>
              </a:rPr>
              <a:t>15</a:t>
            </a:r>
            <a:r>
              <a:rPr lang="en-US" sz="2000" dirty="0">
                <a:solidFill>
                  <a:schemeClr val="bg1"/>
                </a:solidFill>
                <a:cs typeface="Adobe Hebrew" pitchFamily="18" charset="-79"/>
              </a:rPr>
              <a:t> </a:t>
            </a:r>
            <a:r>
              <a:rPr lang="ru-RU" sz="2000" dirty="0">
                <a:solidFill>
                  <a:schemeClr val="bg1"/>
                </a:solidFill>
                <a:cs typeface="Adobe Hebrew" pitchFamily="18" charset="-79"/>
              </a:rPr>
              <a:t>апреля 2022г.</a:t>
            </a: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7640" y="1235750"/>
            <a:ext cx="52667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chemeClr val="bg1"/>
                </a:solidFill>
              </a:rPr>
              <a:t>Название проекта</a:t>
            </a:r>
            <a:r>
              <a:rPr lang="ru-RU" sz="2000" b="1" dirty="0">
                <a:solidFill>
                  <a:schemeClr val="bg1"/>
                </a:solidFill>
              </a:rPr>
              <a:t>: Оценка содержания парниковых и токсичных газов в атмосфере на территории России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u="sng" dirty="0">
              <a:solidFill>
                <a:schemeClr val="bg1"/>
              </a:solidFill>
            </a:endParaRPr>
          </a:p>
          <a:p>
            <a:r>
              <a:rPr lang="ru-RU" sz="2000" b="1" u="sng" dirty="0">
                <a:solidFill>
                  <a:schemeClr val="bg1"/>
                </a:solidFill>
              </a:rPr>
              <a:t>Название команды</a:t>
            </a:r>
            <a:r>
              <a:rPr lang="ru-RU" sz="2000" b="1" dirty="0">
                <a:solidFill>
                  <a:schemeClr val="bg1"/>
                </a:solidFill>
              </a:rPr>
              <a:t>: </a:t>
            </a:r>
            <a:r>
              <a:rPr lang="en-US" sz="2000" b="1" dirty="0">
                <a:solidFill>
                  <a:schemeClr val="bg1"/>
                </a:solidFill>
              </a:rPr>
              <a:t>Terra </a:t>
            </a:r>
            <a:r>
              <a:rPr lang="en-US" sz="2000" b="1" dirty="0" err="1">
                <a:solidFill>
                  <a:schemeClr val="bg1"/>
                </a:solidFill>
              </a:rPr>
              <a:t>GaZoom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  <a:cs typeface="Adobe Hebrew" pitchFamily="18" charset="-79"/>
            </a:endParaRP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7640" y="2715766"/>
            <a:ext cx="6017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u="sng" dirty="0">
              <a:solidFill>
                <a:schemeClr val="bg1"/>
              </a:solidFill>
            </a:endParaRPr>
          </a:p>
          <a:p>
            <a:r>
              <a:rPr lang="ru-RU" sz="2000" b="1" u="sng" dirty="0">
                <a:solidFill>
                  <a:schemeClr val="bg1"/>
                </a:solidFill>
              </a:rPr>
              <a:t>Направление программы</a:t>
            </a:r>
            <a:r>
              <a:rPr lang="ru-RU" sz="2000" b="1" dirty="0">
                <a:solidFill>
                  <a:schemeClr val="bg1"/>
                </a:solidFill>
              </a:rPr>
              <a:t>: </a:t>
            </a:r>
            <a:r>
              <a:rPr lang="en-US" sz="2000" b="1" dirty="0">
                <a:solidFill>
                  <a:schemeClr val="bg1"/>
                </a:solidFill>
              </a:rPr>
              <a:t>Terra Notum. </a:t>
            </a:r>
            <a:r>
              <a:rPr lang="ru-RU" sz="2000" b="1" dirty="0">
                <a:solidFill>
                  <a:schemeClr val="bg1"/>
                </a:solidFill>
              </a:rPr>
              <a:t>Геоинформационные системы и технологии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  <a:cs typeface="Adobe Hebrew" pitchFamily="18" charset="-79"/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50220" y="23259"/>
            <a:ext cx="25097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60A081-0B9B-41EC-8F3E-225BA65D4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70372"/>
            <a:ext cx="8694712" cy="3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5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285746" y="0"/>
            <a:ext cx="5292587" cy="57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5082B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Токсичный газ. Диоксид серы </a:t>
            </a:r>
            <a:r>
              <a:rPr lang="ru-RU" sz="2000" dirty="0">
                <a:solidFill>
                  <a:srgbClr val="7030A0"/>
                </a:solidFill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(</a:t>
            </a:r>
            <a:r>
              <a:rPr lang="ru-RU" sz="2000" dirty="0">
                <a:solidFill>
                  <a:srgbClr val="7030A0"/>
                </a:solidFill>
                <a:latin typeface="+mn-lt"/>
              </a:rPr>
              <a:t>SO</a:t>
            </a:r>
            <a:r>
              <a:rPr lang="ru-RU" sz="2000" baseline="-25000" dirty="0">
                <a:solidFill>
                  <a:srgbClr val="7030A0"/>
                </a:solidFill>
                <a:latin typeface="+mn-lt"/>
              </a:rPr>
              <a:t>2</a:t>
            </a:r>
            <a:r>
              <a:rPr lang="ru-RU" sz="2000" dirty="0">
                <a:solidFill>
                  <a:srgbClr val="7030A0"/>
                </a:solidFill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)</a:t>
            </a:r>
            <a:endParaRPr lang="en-US" sz="2000" baseline="30000" dirty="0">
              <a:solidFill>
                <a:srgbClr val="7030A0"/>
              </a:solidFill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41907" y="728530"/>
            <a:ext cx="4416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Чем опасен?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угнетение растительности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кислотные дожди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снижение видимости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8906" y="1128640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Горение топлива и биомассы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выплавка металлов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производство серной кислоты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Транспорт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Вулканическая активность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3EAB99-692C-4E29-910F-8734B95FD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1B8EFBD6-3D53-4D39-921E-7283F7AB9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9867D7E-E735-4CCE-B01D-77A3D0A89365}"/>
              </a:ext>
            </a:extLst>
          </p:cNvPr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E04E6-6B20-468E-92E3-E2841626F25F}"/>
              </a:ext>
            </a:extLst>
          </p:cNvPr>
          <p:cNvSpPr txBox="1"/>
          <p:nvPr/>
        </p:nvSpPr>
        <p:spPr>
          <a:xfrm>
            <a:off x="1187624" y="728530"/>
            <a:ext cx="3299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Причины образования: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2E73254-F650-4574-91C3-41C1E8D061D2}"/>
              </a:ext>
            </a:extLst>
          </p:cNvPr>
          <p:cNvGrpSpPr/>
          <p:nvPr/>
        </p:nvGrpSpPr>
        <p:grpSpPr>
          <a:xfrm>
            <a:off x="5508104" y="2755752"/>
            <a:ext cx="2627119" cy="2131253"/>
            <a:chOff x="972246" y="2903764"/>
            <a:chExt cx="2143125" cy="1938044"/>
          </a:xfrm>
        </p:grpSpPr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707C9AFF-9001-4F65-ABC5-66D9B563DD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8" b="3037"/>
            <a:stretch/>
          </p:blipFill>
          <p:spPr bwMode="auto">
            <a:xfrm>
              <a:off x="972246" y="2903764"/>
              <a:ext cx="2143125" cy="1938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 descr="F:\_NIOKR\губернаторам\1614527831_87-p-samolet-na-belom-fone-121.jpg">
              <a:extLst>
                <a:ext uri="{FF2B5EF4-FFF2-40B4-BE49-F238E27FC236}">
                  <a16:creationId xmlns:a16="http://schemas.microsoft.com/office/drawing/2014/main" id="{C8C6EA66-4F0F-4EA1-9D19-138CC3E902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7" t="17901" r="7832" b="18917"/>
            <a:stretch/>
          </p:blipFill>
          <p:spPr bwMode="auto">
            <a:xfrm rot="911525">
              <a:off x="1293511" y="3040623"/>
              <a:ext cx="288032" cy="13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2FF5F0-60D1-438C-B3E6-9AEE20E0A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36" y="3069669"/>
            <a:ext cx="3533836" cy="181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AAC2BA-1513-4539-A7A1-A82E741B4714}"/>
              </a:ext>
            </a:extLst>
          </p:cNvPr>
          <p:cNvSpPr txBox="1"/>
          <p:nvPr/>
        </p:nvSpPr>
        <p:spPr>
          <a:xfrm>
            <a:off x="5241907" y="1829880"/>
            <a:ext cx="4672852" cy="741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7030A0"/>
                </a:solidFill>
              </a:rPr>
              <a:t>Норма концентрации: </a:t>
            </a:r>
            <a:r>
              <a:rPr lang="ru-RU" dirty="0"/>
              <a:t>0-0,5 </a:t>
            </a:r>
            <a:r>
              <a:rPr lang="en-US" dirty="0"/>
              <a:t>ppb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7030A0"/>
                </a:solidFill>
              </a:rPr>
              <a:t>Превышение концентрации: </a:t>
            </a:r>
            <a:r>
              <a:rPr lang="ru-RU" dirty="0"/>
              <a:t>0,5 </a:t>
            </a:r>
            <a:r>
              <a:rPr lang="en-US" dirty="0"/>
              <a:t>ppb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870300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59CB-5395-4C77-BA03-2D03B4F0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869" y="266225"/>
            <a:ext cx="3888432" cy="64934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Распределение </a:t>
            </a:r>
            <a:r>
              <a:rPr lang="en-US" sz="2000" b="1" dirty="0">
                <a:solidFill>
                  <a:srgbClr val="7030A0"/>
                </a:solidFill>
              </a:rPr>
              <a:t>SO</a:t>
            </a:r>
            <a:r>
              <a:rPr lang="ru-RU" sz="2000" b="1" baseline="-25000" dirty="0">
                <a:solidFill>
                  <a:srgbClr val="7030A0"/>
                </a:solidFill>
              </a:rPr>
              <a:t>2</a:t>
            </a:r>
            <a:r>
              <a:rPr lang="ru-RU" sz="2000" b="1" dirty="0">
                <a:solidFill>
                  <a:srgbClr val="7030A0"/>
                </a:solidFill>
              </a:rPr>
              <a:t> в атмосфере на территории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A2A32E-38E2-4AD6-9F7A-7C3CB91AA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27F6166-5341-4A30-A3A3-A5A3D606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B8D1DF-E2E5-44E3-9203-400604CCBC27}"/>
              </a:ext>
            </a:extLst>
          </p:cNvPr>
          <p:cNvSpPr/>
          <p:nvPr/>
        </p:nvSpPr>
        <p:spPr>
          <a:xfrm>
            <a:off x="7991893" y="-26162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4AF18C-4336-4E7F-A664-B5FBBE4AE4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t="15957" b="4262"/>
          <a:stretch/>
        </p:blipFill>
        <p:spPr>
          <a:xfrm>
            <a:off x="8215320" y="3435846"/>
            <a:ext cx="899592" cy="1221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D743E7-BC2F-41BF-827E-E9732A049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68" y="1252627"/>
            <a:ext cx="7075311" cy="35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94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971600" y="-12152"/>
            <a:ext cx="7452342" cy="57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5082B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Токсичный газ. Угарный газ (</a:t>
            </a: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CO)</a:t>
            </a:r>
            <a:endParaRPr lang="en-US" sz="2000" baseline="30000" dirty="0">
              <a:solidFill>
                <a:srgbClr val="7030A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4183" y="626168"/>
            <a:ext cx="3079186" cy="181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Причины появления: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Горение биомассы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Городской трафик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Деятельность заводов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endParaRPr lang="en-US" sz="2000" b="1" dirty="0">
              <a:solidFill>
                <a:srgbClr val="7030A0"/>
              </a:solidFill>
            </a:endParaRPr>
          </a:p>
          <a:p>
            <a:endParaRPr lang="ru-RU" sz="825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1325" y="716446"/>
            <a:ext cx="42397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токсичность воздуха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отравление при вдыхании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834C0A1-05E7-49E8-8ADB-63A7F79258D2}"/>
              </a:ext>
            </a:extLst>
          </p:cNvPr>
          <p:cNvSpPr/>
          <p:nvPr/>
        </p:nvSpPr>
        <p:spPr>
          <a:xfrm>
            <a:off x="7915316" y="19174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64AC0B-B892-46F8-B010-CEC6002F5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C6B43ABD-0BAE-4E63-97CD-7284D8E8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C05F08E-4412-4261-BEDF-5B840E5BFB1D}"/>
              </a:ext>
            </a:extLst>
          </p:cNvPr>
          <p:cNvGrpSpPr/>
          <p:nvPr/>
        </p:nvGrpSpPr>
        <p:grpSpPr>
          <a:xfrm>
            <a:off x="8591088" y="1969656"/>
            <a:ext cx="46800" cy="48240"/>
            <a:chOff x="8591088" y="1969656"/>
            <a:chExt cx="46800" cy="4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6" name="Рукописный ввод 25">
                  <a:extLst>
                    <a:ext uri="{FF2B5EF4-FFF2-40B4-BE49-F238E27FC236}">
                      <a16:creationId xmlns:a16="http://schemas.microsoft.com/office/drawing/2014/main" id="{95B23C30-8A7E-4A3F-BDD8-C19E8158972F}"/>
                    </a:ext>
                  </a:extLst>
                </p14:cNvPr>
                <p14:cNvContentPartPr/>
                <p14:nvPr/>
              </p14:nvContentPartPr>
              <p14:xfrm>
                <a:off x="8591088" y="1981176"/>
                <a:ext cx="39600" cy="33120"/>
              </p14:xfrm>
            </p:contentPart>
          </mc:Choice>
          <mc:Fallback xmlns="">
            <p:pic>
              <p:nvPicPr>
                <p:cNvPr id="26" name="Рукописный ввод 25">
                  <a:extLst>
                    <a:ext uri="{FF2B5EF4-FFF2-40B4-BE49-F238E27FC236}">
                      <a16:creationId xmlns:a16="http://schemas.microsoft.com/office/drawing/2014/main" id="{95B23C30-8A7E-4A3F-BDD8-C19E8158972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82448" y="1972176"/>
                  <a:ext cx="572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7" name="Рукописный ввод 26">
                  <a:extLst>
                    <a:ext uri="{FF2B5EF4-FFF2-40B4-BE49-F238E27FC236}">
                      <a16:creationId xmlns:a16="http://schemas.microsoft.com/office/drawing/2014/main" id="{64B64C73-3A6E-4869-BFDA-F678DEDF8A87}"/>
                    </a:ext>
                  </a:extLst>
                </p14:cNvPr>
                <p14:cNvContentPartPr/>
                <p14:nvPr/>
              </p14:nvContentPartPr>
              <p14:xfrm>
                <a:off x="8637528" y="1969656"/>
                <a:ext cx="360" cy="48240"/>
              </p14:xfrm>
            </p:contentPart>
          </mc:Choice>
          <mc:Fallback xmlns="">
            <p:pic>
              <p:nvPicPr>
                <p:cNvPr id="27" name="Рукописный ввод 26">
                  <a:extLst>
                    <a:ext uri="{FF2B5EF4-FFF2-40B4-BE49-F238E27FC236}">
                      <a16:creationId xmlns:a16="http://schemas.microsoft.com/office/drawing/2014/main" id="{64B64C73-3A6E-4869-BFDA-F678DEDF8A8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628888" y="1961016"/>
                  <a:ext cx="18000" cy="65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DC70F7-3409-4467-B975-4F279D0A1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1"/>
          <a:stretch/>
        </p:blipFill>
        <p:spPr bwMode="auto">
          <a:xfrm>
            <a:off x="1240954" y="2151624"/>
            <a:ext cx="3763093" cy="26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D12192C-0554-427A-A843-094519C7C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68" y="2355726"/>
            <a:ext cx="3653500" cy="24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1358DC-A341-4D19-8AA7-98ED717FFFD3}"/>
              </a:ext>
            </a:extLst>
          </p:cNvPr>
          <p:cNvSpPr txBox="1"/>
          <p:nvPr/>
        </p:nvSpPr>
        <p:spPr>
          <a:xfrm>
            <a:off x="1255344" y="1249102"/>
            <a:ext cx="5029200" cy="115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7030A0"/>
                </a:solidFill>
              </a:rPr>
              <a:t>Норма концентрации: </a:t>
            </a:r>
            <a:r>
              <a:rPr lang="ru-RU" dirty="0"/>
              <a:t>80-110 </a:t>
            </a:r>
            <a:r>
              <a:rPr lang="en-US" dirty="0"/>
              <a:t>ppb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7030A0"/>
                </a:solidFill>
              </a:rPr>
              <a:t>Превышение концентрации: </a:t>
            </a:r>
            <a:r>
              <a:rPr lang="ru-RU" dirty="0"/>
              <a:t>120</a:t>
            </a:r>
            <a:r>
              <a:rPr lang="en-US" dirty="0"/>
              <a:t> ppb</a:t>
            </a:r>
            <a:endParaRPr lang="ru-RU" dirty="0"/>
          </a:p>
          <a:p>
            <a:pPr>
              <a:lnSpc>
                <a:spcPct val="150000"/>
              </a:lnSpc>
            </a:pPr>
            <a:endParaRPr lang="ru-RU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F285D-6DFD-4D70-AAA1-949B4BD49D63}"/>
              </a:ext>
            </a:extLst>
          </p:cNvPr>
          <p:cNvSpPr txBox="1"/>
          <p:nvPr/>
        </p:nvSpPr>
        <p:spPr>
          <a:xfrm>
            <a:off x="1275389" y="41928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Чем опасен?</a:t>
            </a:r>
          </a:p>
        </p:txBody>
      </p:sp>
    </p:spTree>
    <p:extLst>
      <p:ext uri="{BB962C8B-B14F-4D97-AF65-F5344CB8AC3E}">
        <p14:creationId xmlns:p14="http://schemas.microsoft.com/office/powerpoint/2010/main" val="1895362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F252A0-0C9C-4F67-9B6A-C071935963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16345" b="1932"/>
          <a:stretch/>
        </p:blipFill>
        <p:spPr>
          <a:xfrm>
            <a:off x="8236880" y="3291830"/>
            <a:ext cx="852480" cy="12241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59CB-5395-4C77-BA03-2D03B4F0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869" y="266225"/>
            <a:ext cx="3888432" cy="64934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Распределение </a:t>
            </a:r>
            <a:r>
              <a:rPr lang="en-US" sz="2000" b="1" dirty="0">
                <a:solidFill>
                  <a:srgbClr val="7030A0"/>
                </a:solidFill>
              </a:rPr>
              <a:t>CO </a:t>
            </a:r>
            <a:r>
              <a:rPr lang="ru-RU" sz="2000" b="1" dirty="0">
                <a:solidFill>
                  <a:srgbClr val="7030A0"/>
                </a:solidFill>
              </a:rPr>
              <a:t>в атмосфере на территории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A2A32E-38E2-4AD6-9F7A-7C3CB91AA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27F6166-5341-4A30-A3A3-A5A3D606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B8D1DF-E2E5-44E3-9203-400604CCBC27}"/>
              </a:ext>
            </a:extLst>
          </p:cNvPr>
          <p:cNvSpPr/>
          <p:nvPr/>
        </p:nvSpPr>
        <p:spPr>
          <a:xfrm>
            <a:off x="7991893" y="-26162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12952B-99B9-4083-9F0F-D4366254A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26398"/>
            <a:ext cx="694183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1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2"/>
          <p:cNvSpPr>
            <a:spLocks noGrp="1"/>
          </p:cNvSpPr>
          <p:nvPr/>
        </p:nvSpPr>
        <p:spPr>
          <a:xfrm>
            <a:off x="6212160" y="4836189"/>
            <a:ext cx="1600200" cy="273844"/>
          </a:xfrm>
          <a:prstGeom prst="rect">
            <a:avLst/>
          </a:prstGeom>
        </p:spPr>
        <p:txBody>
          <a:bodyPr vert="horz" lIns="80465" tIns="40232" rIns="80465" bIns="40232" rtlCol="0" anchor="ctr"/>
          <a:lstStyle>
            <a:defPPr>
              <a:defRPr lang="ru-RU"/>
            </a:defPPr>
            <a:lvl1pPr marL="0" algn="r" defTabSz="1072866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433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2866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9298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5731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164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8597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5029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91462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04650">
              <a:defRPr/>
            </a:pPr>
            <a:fld id="{9994A4D8-26A2-4A38-96E1-2FFAF996E17F}" type="slidenum">
              <a:rPr lang="ru-RU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pPr defTabSz="804650">
                <a:defRPr/>
              </a:pPr>
              <a:t>14</a:t>
            </a:fld>
            <a:endParaRPr lang="ru-RU" sz="12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051720" y="38326"/>
            <a:ext cx="5292587" cy="57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5082B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8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Парниковый газ. Метан (</a:t>
            </a:r>
            <a:r>
              <a:rPr lang="ru-RU" sz="1800" b="1" dirty="0">
                <a:solidFill>
                  <a:srgbClr val="7030A0"/>
                </a:solidFill>
              </a:rPr>
              <a:t>CH</a:t>
            </a:r>
            <a:r>
              <a:rPr lang="ru-RU" sz="1800" b="1" baseline="-25000" dirty="0">
                <a:solidFill>
                  <a:srgbClr val="7030A0"/>
                </a:solidFill>
              </a:rPr>
              <a:t>4</a:t>
            </a:r>
            <a:r>
              <a:rPr lang="ru-RU" sz="18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)</a:t>
            </a:r>
            <a:endParaRPr lang="en-US" sz="1800" baseline="30000" dirty="0">
              <a:solidFill>
                <a:srgbClr val="7030A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25766" y="468382"/>
            <a:ext cx="3190508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7030A0"/>
                </a:solidFill>
              </a:rPr>
              <a:t>Источники метана: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Заболоченные водоемы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Рисоводство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Горение биомассы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Каменноугольные шахты</a:t>
            </a:r>
          </a:p>
          <a:p>
            <a:endParaRPr lang="ru-RU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5331150" y="534126"/>
            <a:ext cx="336222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7030A0"/>
                </a:solidFill>
              </a:rPr>
              <a:t>Чем опасен?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усиление парникового эффекта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ухудшение экологии Земли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нарушение химических процессов в атмосфере</a:t>
            </a:r>
            <a:endParaRPr lang="en-US" sz="16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7EBF48-A86A-4296-B4A5-1F9AFB876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77D6D6C-7C94-4155-A232-3C30D1325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1D68CB-2D5A-475F-8D9D-5717B2B82CD3}"/>
              </a:ext>
            </a:extLst>
          </p:cNvPr>
          <p:cNvSpPr/>
          <p:nvPr/>
        </p:nvSpPr>
        <p:spPr>
          <a:xfrm>
            <a:off x="7956376" y="-116393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B60F2E-7553-4332-ADFD-10F72D58E5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5236" r="22883" b="14092"/>
          <a:stretch/>
        </p:blipFill>
        <p:spPr bwMode="auto">
          <a:xfrm>
            <a:off x="1349216" y="2309899"/>
            <a:ext cx="3381426" cy="255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D9485A5-F583-45A2-A83B-0A3E19AE0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7" t="31568" r="19201" b="15001"/>
          <a:stretch/>
        </p:blipFill>
        <p:spPr bwMode="auto">
          <a:xfrm>
            <a:off x="5172488" y="2311437"/>
            <a:ext cx="3679544" cy="255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275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C69393-2E4A-4F5F-A1CA-90E95A433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/>
          <a:stretch/>
        </p:blipFill>
        <p:spPr>
          <a:xfrm>
            <a:off x="8140820" y="3872364"/>
            <a:ext cx="948540" cy="12241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59CB-5395-4C77-BA03-2D03B4F0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63568"/>
            <a:ext cx="3888432" cy="64934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Распределение CH</a:t>
            </a:r>
            <a:r>
              <a:rPr lang="ru-RU" sz="2000" b="1" baseline="-25000" dirty="0">
                <a:solidFill>
                  <a:srgbClr val="7030A0"/>
                </a:solidFill>
              </a:rPr>
              <a:t>4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в атмосфере на территории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A2A32E-38E2-4AD6-9F7A-7C3CB91AA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27F6166-5341-4A30-A3A3-A5A3D606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B8D1DF-E2E5-44E3-9203-400604CCBC27}"/>
              </a:ext>
            </a:extLst>
          </p:cNvPr>
          <p:cNvSpPr/>
          <p:nvPr/>
        </p:nvSpPr>
        <p:spPr>
          <a:xfrm>
            <a:off x="7991893" y="-26162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E6348A-C2FD-4DBE-BA4D-CDE0C005C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2" y="753829"/>
            <a:ext cx="6877998" cy="42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8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757712" y="471139"/>
            <a:ext cx="4426877" cy="1722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7030A0"/>
                </a:solidFill>
              </a:rPr>
              <a:t>Чем опасен?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350" dirty="0"/>
              <a:t>Парниковый эффект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350" dirty="0"/>
              <a:t>Глобальное потепление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350" dirty="0"/>
              <a:t>Подкисление океана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350" dirty="0"/>
              <a:t>Отравление углекислым газом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541427" y="75471"/>
            <a:ext cx="6372221" cy="57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5082B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18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Парниковый газ. Оксид углерода</a:t>
            </a:r>
            <a:r>
              <a:rPr lang="en-US" sz="18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(IV) CO</a:t>
            </a:r>
            <a:r>
              <a:rPr lang="en-US" sz="1800" baseline="-250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</a:t>
            </a:r>
          </a:p>
          <a:p>
            <a:pPr algn="r"/>
            <a:endParaRPr lang="en-US" sz="1800" baseline="30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72849" y="471139"/>
            <a:ext cx="3987129" cy="176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7030A0"/>
                </a:solidFill>
              </a:rPr>
              <a:t>Концентрация увеличивается за счет</a:t>
            </a:r>
            <a:r>
              <a:rPr lang="ru-RU" dirty="0">
                <a:solidFill>
                  <a:srgbClr val="7030A0"/>
                </a:solidFill>
              </a:rPr>
              <a:t>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Промышленного производства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Горения органических веществ и топлива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Транспортировки людей и грузов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Добыча природных ресурсов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E4CDF6-BFA4-4053-AC0E-A0C5400CA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CA8465A-A800-4424-9B6B-D325E742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BC37516-8546-4895-8DA9-81C152DC06D9}"/>
              </a:ext>
            </a:extLst>
          </p:cNvPr>
          <p:cNvSpPr/>
          <p:nvPr/>
        </p:nvSpPr>
        <p:spPr>
          <a:xfrm>
            <a:off x="7991893" y="-26162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7C890925-74B4-4307-8528-4F57D55FFBA6}"/>
                  </a:ext>
                </a:extLst>
              </p14:cNvPr>
              <p14:cNvContentPartPr/>
              <p14:nvPr/>
            </p14:nvContentPartPr>
            <p14:xfrm>
              <a:off x="7583304" y="2072256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7C890925-74B4-4307-8528-4F57D55FFBA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74304" y="206361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E7E670-6B2A-4B0F-9D6B-8AE5059804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26797"/>
            <a:ext cx="7072932" cy="262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7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E89A4C-4A04-48C1-866E-660C8921C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21478" r="24621"/>
          <a:stretch/>
        </p:blipFill>
        <p:spPr>
          <a:xfrm>
            <a:off x="7947868" y="3320307"/>
            <a:ext cx="1196132" cy="166427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59CB-5395-4C77-BA03-2D03B4F0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186627"/>
            <a:ext cx="4104456" cy="584775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Распределение </a:t>
            </a:r>
            <a:r>
              <a:rPr lang="en-US" sz="2000" b="1" dirty="0">
                <a:solidFill>
                  <a:srgbClr val="7030A0"/>
                </a:solidFill>
              </a:rPr>
              <a:t>CO</a:t>
            </a:r>
            <a:r>
              <a:rPr lang="ru-RU" sz="2000" b="1" baseline="-25000" dirty="0">
                <a:solidFill>
                  <a:srgbClr val="7030A0"/>
                </a:solidFill>
              </a:rPr>
              <a:t>2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в атмосфере на территории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A2A32E-38E2-4AD6-9F7A-7C3CB91AA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27F6166-5341-4A30-A3A3-A5A3D606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B8D1DF-E2E5-44E3-9203-400604CCBC27}"/>
              </a:ext>
            </a:extLst>
          </p:cNvPr>
          <p:cNvSpPr/>
          <p:nvPr/>
        </p:nvSpPr>
        <p:spPr>
          <a:xfrm>
            <a:off x="7991893" y="-26162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189E80-7BEF-4F7E-9457-F029FAE07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91054"/>
            <a:ext cx="6876277" cy="38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37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868144" y="508801"/>
            <a:ext cx="3562068" cy="1946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7030A0"/>
                </a:solidFill>
              </a:rPr>
              <a:t>Чем опасен?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парниковый эффект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D1819"/>
                </a:solidFill>
              </a:rPr>
              <a:t>смог, кислотные дожди</a:t>
            </a:r>
            <a:endParaRPr lang="ru-RU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1D1819"/>
                </a:solidFill>
                <a:effectLst/>
              </a:rPr>
              <a:t>нарушения функций легких </a:t>
            </a:r>
            <a:r>
              <a:rPr lang="ru-RU" sz="1600" dirty="0">
                <a:solidFill>
                  <a:srgbClr val="1D1819"/>
                </a:solidFill>
              </a:rPr>
              <a:t>человека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899592" y="160283"/>
            <a:ext cx="6372221" cy="57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5082B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18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Парниковый газ. Оксид азота, «веселящий газ»,</a:t>
            </a:r>
            <a:r>
              <a:rPr lang="en-US" sz="18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N</a:t>
            </a:r>
            <a:r>
              <a:rPr lang="en-US" sz="1800" baseline="-250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</a:t>
            </a:r>
            <a:r>
              <a:rPr lang="ru-RU" sz="18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  <a:endParaRPr lang="en-US" sz="1800" baseline="-25000" dirty="0">
              <a:solidFill>
                <a:srgbClr val="7030A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r"/>
            <a:endParaRPr lang="en-US" sz="1800" baseline="30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E4CDF6-BFA4-4053-AC0E-A0C5400CA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CA8465A-A800-4424-9B6B-D325E742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BC37516-8546-4895-8DA9-81C152DC06D9}"/>
              </a:ext>
            </a:extLst>
          </p:cNvPr>
          <p:cNvSpPr/>
          <p:nvPr/>
        </p:nvSpPr>
        <p:spPr>
          <a:xfrm>
            <a:off x="7991893" y="-26162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7C890925-74B4-4307-8528-4F57D55FFBA6}"/>
                  </a:ext>
                </a:extLst>
              </p14:cNvPr>
              <p14:cNvContentPartPr/>
              <p14:nvPr/>
            </p14:nvContentPartPr>
            <p14:xfrm>
              <a:off x="7583304" y="2072256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7C890925-74B4-4307-8528-4F57D55FFB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74304" y="206325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DC14830-7327-4110-B66E-DCF2AB447905}"/>
              </a:ext>
            </a:extLst>
          </p:cNvPr>
          <p:cNvSpPr/>
          <p:nvPr/>
        </p:nvSpPr>
        <p:spPr>
          <a:xfrm>
            <a:off x="1673425" y="615952"/>
            <a:ext cx="374441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</a:rPr>
              <a:t>Концентрация увеличивается за счет: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ru-RU" sz="1600" dirty="0"/>
              <a:t>Деятельности заводов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ru-RU" sz="1600" dirty="0"/>
              <a:t>Молний при грозе</a:t>
            </a:r>
            <a:endParaRPr lang="en-US" sz="16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 </a:t>
            </a:r>
            <a:r>
              <a:rPr lang="en-US" sz="1600" dirty="0"/>
              <a:t>C</a:t>
            </a:r>
            <a:r>
              <a:rPr lang="ru-RU" sz="1600" dirty="0"/>
              <a:t>ельского хозяйства (Азотные удобрения, нарушение севооборота)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3D0422B-5CD4-4AB6-9111-1F1014462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t="22921" r="35180" b="4304"/>
          <a:stretch/>
        </p:blipFill>
        <p:spPr bwMode="auto">
          <a:xfrm>
            <a:off x="5868144" y="2230733"/>
            <a:ext cx="2898576" cy="271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5FB1454-A936-4761-A909-534AF2DB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16500"/>
            <a:ext cx="3459033" cy="230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D391215-1512-4D64-A9F5-622C6D3BE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5576">
            <a:off x="198522" y="2294871"/>
            <a:ext cx="3860690" cy="308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312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59CB-5395-4C77-BA03-2D03B4F0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306" y="233942"/>
            <a:ext cx="4303387" cy="64934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Распределение 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</a:t>
            </a:r>
            <a:r>
              <a:rPr lang="en-US" sz="2000" b="1" baseline="-250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</a:t>
            </a:r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</a:t>
            </a:r>
            <a:r>
              <a:rPr lang="ru-RU" sz="2000" b="1" dirty="0">
                <a:solidFill>
                  <a:srgbClr val="7030A0"/>
                </a:solidFill>
              </a:rPr>
              <a:t> в атмосфере на территории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A2A32E-38E2-4AD6-9F7A-7C3CB91AA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27F6166-5341-4A30-A3A3-A5A3D606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B8D1DF-E2E5-44E3-9203-400604CCBC27}"/>
              </a:ext>
            </a:extLst>
          </p:cNvPr>
          <p:cNvSpPr/>
          <p:nvPr/>
        </p:nvSpPr>
        <p:spPr>
          <a:xfrm>
            <a:off x="7991893" y="-26162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0CF52F-87AE-423B-8598-54BE344348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21762" r="5302" b="5308"/>
          <a:stretch/>
        </p:blipFill>
        <p:spPr>
          <a:xfrm>
            <a:off x="8170426" y="3345962"/>
            <a:ext cx="973574" cy="14580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2E8BD5-3083-44EE-8A0A-74BD7B3C2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42" y="1059582"/>
            <a:ext cx="695038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50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144" y="-128341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cs typeface="Adobe Hebrew" pitchFamily="18" charset="-79"/>
              </a:rPr>
              <a:t>Команда</a:t>
            </a:r>
            <a:endParaRPr lang="ru-RU" sz="3100" dirty="0">
              <a:solidFill>
                <a:srgbClr val="7030A0"/>
              </a:solidFill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7086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422732" y="427871"/>
            <a:ext cx="7219056" cy="28071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ru-RU" sz="2000" b="1" dirty="0">
                <a:cs typeface="Adobe Hebrew" pitchFamily="18" charset="-79"/>
              </a:rPr>
              <a:t>Дамир </a:t>
            </a:r>
            <a:r>
              <a:rPr lang="ru-RU" sz="2000" b="1" dirty="0" err="1">
                <a:cs typeface="Adobe Hebrew" pitchFamily="18" charset="-79"/>
              </a:rPr>
              <a:t>Незаметдинов</a:t>
            </a:r>
            <a:r>
              <a:rPr lang="ru-RU" sz="2000" b="1" dirty="0">
                <a:cs typeface="Adobe Hebrew" pitchFamily="18" charset="-79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– Анализ содержания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CO2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и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SO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2, создание презентации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cs typeface="Adobe Hebrew" pitchFamily="18" charset="-79"/>
            </a:endParaRPr>
          </a:p>
          <a:p>
            <a:pPr algn="l">
              <a:lnSpc>
                <a:spcPct val="150000"/>
              </a:lnSpc>
            </a:pPr>
            <a:r>
              <a:rPr lang="ru-RU" sz="2000" b="1" dirty="0">
                <a:cs typeface="Adobe Hebrew" pitchFamily="18" charset="-79"/>
              </a:rPr>
              <a:t>Егор Покровский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– Анализ содержания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CH4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и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CO.</a:t>
            </a:r>
          </a:p>
          <a:p>
            <a:pPr algn="l">
              <a:lnSpc>
                <a:spcPct val="150000"/>
              </a:lnSpc>
            </a:pPr>
            <a:r>
              <a:rPr lang="ru-RU" sz="2000" b="1" dirty="0">
                <a:cs typeface="Adobe Hebrew" pitchFamily="18" charset="-79"/>
              </a:rPr>
              <a:t>Владимир </a:t>
            </a:r>
            <a:r>
              <a:rPr lang="ru-RU" sz="2000" b="1" dirty="0" err="1">
                <a:cs typeface="Adobe Hebrew" pitchFamily="18" charset="-79"/>
              </a:rPr>
              <a:t>Халюзев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– Анализ содержания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N2O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и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O3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, создание презентации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.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cs typeface="Adobe Hebrew" pitchFamily="18" charset="-79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CDDA05-235B-4115-AB2C-6C8FB348BED2}"/>
              </a:ext>
            </a:extLst>
          </p:cNvPr>
          <p:cNvSpPr txBox="1"/>
          <p:nvPr/>
        </p:nvSpPr>
        <p:spPr>
          <a:xfrm>
            <a:off x="2053186" y="447388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Дамир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008BC-70F4-4AEC-BD9B-F22F93011EB3}"/>
              </a:ext>
            </a:extLst>
          </p:cNvPr>
          <p:cNvSpPr txBox="1"/>
          <p:nvPr/>
        </p:nvSpPr>
        <p:spPr>
          <a:xfrm>
            <a:off x="4371243" y="447388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Егор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823BB-2097-494B-9BC8-E9190AA72A3E}"/>
              </a:ext>
            </a:extLst>
          </p:cNvPr>
          <p:cNvSpPr txBox="1"/>
          <p:nvPr/>
        </p:nvSpPr>
        <p:spPr>
          <a:xfrm>
            <a:off x="6584005" y="447388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Владимир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9E9ABE-D10A-4D8E-832F-AB16C3494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21" y="2644422"/>
            <a:ext cx="1746304" cy="18294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1D7684-4A32-4E33-88A4-D2EFF1AC2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8"/>
          <a:stretch/>
        </p:blipFill>
        <p:spPr>
          <a:xfrm>
            <a:off x="4016716" y="2644422"/>
            <a:ext cx="1525638" cy="18294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4C6B3C-7F3B-404F-9CC5-0913FF97B1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02" y="2746069"/>
            <a:ext cx="1461654" cy="17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35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0E5898-E796-4AC5-9234-3EDB020AD5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t="15957" b="4262"/>
          <a:stretch/>
        </p:blipFill>
        <p:spPr>
          <a:xfrm>
            <a:off x="7179604" y="1347614"/>
            <a:ext cx="1909756" cy="28083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1125C0-1955-4DCB-BB70-96D53D430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4EB88B2-AA64-4C59-BE95-F522F5C1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5556CB3-1DB7-4098-95E6-9813708AAFA1}"/>
              </a:ext>
            </a:extLst>
          </p:cNvPr>
          <p:cNvSpPr/>
          <p:nvPr/>
        </p:nvSpPr>
        <p:spPr>
          <a:xfrm>
            <a:off x="7812361" y="-26162"/>
            <a:ext cx="1417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660E88-9C97-4261-8B76-359E8A1C7A01}"/>
              </a:ext>
            </a:extLst>
          </p:cNvPr>
          <p:cNvSpPr txBox="1"/>
          <p:nvPr/>
        </p:nvSpPr>
        <p:spPr>
          <a:xfrm>
            <a:off x="1605196" y="81559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7030A0"/>
                </a:solidFill>
              </a:rPr>
              <a:t>SO</a:t>
            </a:r>
            <a:r>
              <a:rPr lang="ru-RU" sz="1800" b="1" baseline="-25000" dirty="0">
                <a:solidFill>
                  <a:srgbClr val="7030A0"/>
                </a:solidFill>
              </a:rPr>
              <a:t>2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(диоксид серы) в атмосфере центрального района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C9D520-8A35-4EF2-ADED-1CAA3F697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77952"/>
            <a:ext cx="5256584" cy="4268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0528BA-6D5A-4856-9218-3B680CA75886}"/>
              </a:ext>
            </a:extLst>
          </p:cNvPr>
          <p:cNvSpPr txBox="1"/>
          <p:nvPr/>
        </p:nvSpPr>
        <p:spPr>
          <a:xfrm>
            <a:off x="1907704" y="477416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Данные взяты за 9, 10 и 11 апреля 2022 года</a:t>
            </a:r>
          </a:p>
        </p:txBody>
      </p:sp>
    </p:spTree>
    <p:extLst>
      <p:ext uri="{BB962C8B-B14F-4D97-AF65-F5344CB8AC3E}">
        <p14:creationId xmlns:p14="http://schemas.microsoft.com/office/powerpoint/2010/main" val="346894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E5751F-F422-40AD-AC7B-7DF9DF0E67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21478" r="24621"/>
          <a:stretch/>
        </p:blipFill>
        <p:spPr>
          <a:xfrm>
            <a:off x="6949594" y="1347614"/>
            <a:ext cx="2075930" cy="28884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1125C0-1955-4DCB-BB70-96D53D430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4EB88B2-AA64-4C59-BE95-F522F5C1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5556CB3-1DB7-4098-95E6-9813708AAFA1}"/>
              </a:ext>
            </a:extLst>
          </p:cNvPr>
          <p:cNvSpPr/>
          <p:nvPr/>
        </p:nvSpPr>
        <p:spPr>
          <a:xfrm>
            <a:off x="7812361" y="-26162"/>
            <a:ext cx="1417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660E88-9C97-4261-8B76-359E8A1C7A01}"/>
              </a:ext>
            </a:extLst>
          </p:cNvPr>
          <p:cNvSpPr txBox="1"/>
          <p:nvPr/>
        </p:nvSpPr>
        <p:spPr>
          <a:xfrm>
            <a:off x="1403648" y="815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7030A0"/>
                </a:solidFill>
              </a:rPr>
              <a:t>СО</a:t>
            </a:r>
            <a:r>
              <a:rPr lang="ru-RU" sz="1800" b="1" baseline="-25000" dirty="0">
                <a:solidFill>
                  <a:srgbClr val="7030A0"/>
                </a:solidFill>
              </a:rPr>
              <a:t>2</a:t>
            </a:r>
            <a:r>
              <a:rPr lang="ru-RU" b="1" dirty="0">
                <a:solidFill>
                  <a:srgbClr val="7030A0"/>
                </a:solidFill>
              </a:rPr>
              <a:t> (углекислый газ)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в атмосфере центрального района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A7FEFC-71A3-4FE7-BE38-9630F16119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22265"/>
            <a:ext cx="5257914" cy="4251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CBFB9C-23C5-483B-A919-EAA740E6B31D}"/>
              </a:ext>
            </a:extLst>
          </p:cNvPr>
          <p:cNvSpPr txBox="1"/>
          <p:nvPr/>
        </p:nvSpPr>
        <p:spPr>
          <a:xfrm>
            <a:off x="1907704" y="477416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Данные взяты за 9, 10 и 11 апреля 2022 года</a:t>
            </a:r>
          </a:p>
        </p:txBody>
      </p:sp>
    </p:spTree>
    <p:extLst>
      <p:ext uri="{BB962C8B-B14F-4D97-AF65-F5344CB8AC3E}">
        <p14:creationId xmlns:p14="http://schemas.microsoft.com/office/powerpoint/2010/main" val="3602921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CBC8AE4-6779-4FC1-8398-A3804469F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17944" r="6660" b="6541"/>
          <a:stretch/>
        </p:blipFill>
        <p:spPr>
          <a:xfrm>
            <a:off x="7047408" y="1491630"/>
            <a:ext cx="1892132" cy="27363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1125C0-1955-4DCB-BB70-96D53D430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4EB88B2-AA64-4C59-BE95-F522F5C1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5556CB3-1DB7-4098-95E6-9813708AAFA1}"/>
              </a:ext>
            </a:extLst>
          </p:cNvPr>
          <p:cNvSpPr/>
          <p:nvPr/>
        </p:nvSpPr>
        <p:spPr>
          <a:xfrm>
            <a:off x="7812361" y="-26162"/>
            <a:ext cx="1417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660E88-9C97-4261-8B76-359E8A1C7A01}"/>
              </a:ext>
            </a:extLst>
          </p:cNvPr>
          <p:cNvSpPr txBox="1"/>
          <p:nvPr/>
        </p:nvSpPr>
        <p:spPr>
          <a:xfrm>
            <a:off x="1763688" y="5147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Газ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ru-RU" sz="1800" b="1" dirty="0">
                <a:solidFill>
                  <a:srgbClr val="7030A0"/>
                </a:solidFill>
              </a:rPr>
              <a:t>CH</a:t>
            </a:r>
            <a:r>
              <a:rPr lang="ru-RU" sz="1800" b="1" baseline="-25000" dirty="0">
                <a:solidFill>
                  <a:srgbClr val="7030A0"/>
                </a:solidFill>
              </a:rPr>
              <a:t>4</a:t>
            </a:r>
            <a:r>
              <a:rPr lang="ru-RU" b="1" dirty="0">
                <a:solidFill>
                  <a:srgbClr val="7030A0"/>
                </a:solidFill>
              </a:rPr>
              <a:t> (метан) в атмосфере центрального района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A03A8AA-489E-4847-85D0-20E691BE1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04618"/>
            <a:ext cx="5323987" cy="4305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5A882F-21D9-4738-9E0D-9143FE764A41}"/>
              </a:ext>
            </a:extLst>
          </p:cNvPr>
          <p:cNvSpPr txBox="1"/>
          <p:nvPr/>
        </p:nvSpPr>
        <p:spPr>
          <a:xfrm>
            <a:off x="1907704" y="477416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Данные взяты за 9, 10 и 11 апреля 2022 года</a:t>
            </a:r>
          </a:p>
        </p:txBody>
      </p:sp>
    </p:spTree>
    <p:extLst>
      <p:ext uri="{BB962C8B-B14F-4D97-AF65-F5344CB8AC3E}">
        <p14:creationId xmlns:p14="http://schemas.microsoft.com/office/powerpoint/2010/main" val="1376823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1125C0-1955-4DCB-BB70-96D53D430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4EB88B2-AA64-4C59-BE95-F522F5C1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5556CB3-1DB7-4098-95E6-9813708AAFA1}"/>
              </a:ext>
            </a:extLst>
          </p:cNvPr>
          <p:cNvSpPr/>
          <p:nvPr/>
        </p:nvSpPr>
        <p:spPr>
          <a:xfrm>
            <a:off x="7812361" y="-26162"/>
            <a:ext cx="1417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660E88-9C97-4261-8B76-359E8A1C7A01}"/>
              </a:ext>
            </a:extLst>
          </p:cNvPr>
          <p:cNvSpPr txBox="1"/>
          <p:nvPr/>
        </p:nvSpPr>
        <p:spPr>
          <a:xfrm>
            <a:off x="1168660" y="67569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7030A0"/>
                </a:solidFill>
              </a:rPr>
              <a:t>N</a:t>
            </a:r>
            <a:r>
              <a:rPr lang="en-US" sz="1800" b="1" baseline="-25000" dirty="0">
                <a:solidFill>
                  <a:srgbClr val="7030A0"/>
                </a:solidFill>
              </a:rPr>
              <a:t>2</a:t>
            </a:r>
            <a:r>
              <a:rPr lang="en-US" sz="1800" b="1" dirty="0">
                <a:solidFill>
                  <a:srgbClr val="7030A0"/>
                </a:solidFill>
              </a:rPr>
              <a:t>O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(оксид азота) в атмосфере центрального района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9AA5E5-A581-4313-8894-30F0A1C7A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91" y="442885"/>
            <a:ext cx="5362670" cy="43326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377BEC-598C-4252-9955-34EA2494B9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21762" r="5302" b="5308"/>
          <a:stretch/>
        </p:blipFill>
        <p:spPr>
          <a:xfrm>
            <a:off x="7092280" y="1303164"/>
            <a:ext cx="1849771" cy="2770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BF9BF9-F871-476C-8538-C718BD1BB2A5}"/>
              </a:ext>
            </a:extLst>
          </p:cNvPr>
          <p:cNvSpPr txBox="1"/>
          <p:nvPr/>
        </p:nvSpPr>
        <p:spPr>
          <a:xfrm>
            <a:off x="1907704" y="477416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Данные взяты за 9, 10 и 11 апреля 2022 года</a:t>
            </a:r>
          </a:p>
        </p:txBody>
      </p:sp>
    </p:spTree>
    <p:extLst>
      <p:ext uri="{BB962C8B-B14F-4D97-AF65-F5344CB8AC3E}">
        <p14:creationId xmlns:p14="http://schemas.microsoft.com/office/powerpoint/2010/main" val="1136367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1125C0-1955-4DCB-BB70-96D53D430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4EB88B2-AA64-4C59-BE95-F522F5C1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5556CB3-1DB7-4098-95E6-9813708AAFA1}"/>
              </a:ext>
            </a:extLst>
          </p:cNvPr>
          <p:cNvSpPr/>
          <p:nvPr/>
        </p:nvSpPr>
        <p:spPr>
          <a:xfrm>
            <a:off x="7812361" y="-26162"/>
            <a:ext cx="1417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660E88-9C97-4261-8B76-359E8A1C7A01}"/>
              </a:ext>
            </a:extLst>
          </p:cNvPr>
          <p:cNvSpPr txBox="1"/>
          <p:nvPr/>
        </p:nvSpPr>
        <p:spPr>
          <a:xfrm>
            <a:off x="1403648" y="8156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CO</a:t>
            </a:r>
            <a:r>
              <a:rPr lang="ru-RU" b="1" dirty="0">
                <a:solidFill>
                  <a:srgbClr val="7030A0"/>
                </a:solidFill>
              </a:rPr>
              <a:t> (угарный газ)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в атмосфере центрального района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012EAA-016E-4197-B6AE-4CBB36369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68907"/>
            <a:ext cx="5194577" cy="42255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FDF17A-3873-4D08-9524-D92400370F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16345" b="1932"/>
          <a:stretch/>
        </p:blipFill>
        <p:spPr>
          <a:xfrm>
            <a:off x="7020272" y="1419622"/>
            <a:ext cx="1997080" cy="2867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D9BAC-7A75-4C63-9233-BB4378F65356}"/>
              </a:ext>
            </a:extLst>
          </p:cNvPr>
          <p:cNvSpPr txBox="1"/>
          <p:nvPr/>
        </p:nvSpPr>
        <p:spPr>
          <a:xfrm>
            <a:off x="1907704" y="477416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Данные взяты за 9, 10 и 11 апреля 2022 года</a:t>
            </a:r>
          </a:p>
        </p:txBody>
      </p:sp>
    </p:spTree>
    <p:extLst>
      <p:ext uri="{BB962C8B-B14F-4D97-AF65-F5344CB8AC3E}">
        <p14:creationId xmlns:p14="http://schemas.microsoft.com/office/powerpoint/2010/main" val="2064850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AD31EAD-2623-4BC6-9322-3E1279DEF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88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B0660AD-CC2F-4B97-A20B-C8BE07687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14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F74CABB-60B7-4F22-AE48-63BE7B0CDA2A}"/>
              </a:ext>
            </a:extLst>
          </p:cNvPr>
          <p:cNvSpPr/>
          <p:nvPr/>
        </p:nvSpPr>
        <p:spPr>
          <a:xfrm>
            <a:off x="7956376" y="-38832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0257A9-0384-48A8-9322-A61614FB0B08}"/>
              </a:ext>
            </a:extLst>
          </p:cNvPr>
          <p:cNvSpPr txBox="1"/>
          <p:nvPr/>
        </p:nvSpPr>
        <p:spPr>
          <a:xfrm>
            <a:off x="1392672" y="-38832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Минимальная, средняя и максимальная концентрация газов на территории Центрального экономического района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028BBB0-6457-411B-A609-BE02297A0F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73" y="589968"/>
            <a:ext cx="2587838" cy="20679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5F7F81E-0AC4-46C2-8272-F68559987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26" y="479984"/>
            <a:ext cx="2802779" cy="228789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DAD9D52-B75C-4E27-8331-DA6C1287B8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3"/>
          <a:stretch/>
        </p:blipFill>
        <p:spPr>
          <a:xfrm>
            <a:off x="947780" y="2571750"/>
            <a:ext cx="2802779" cy="23831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39A6A33-CD8B-4CD9-9187-75BFD034C1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11" y="2571750"/>
            <a:ext cx="2633114" cy="217930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E8FA7FB-6B72-4FB6-B736-62B9B0D23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26" y="2567888"/>
            <a:ext cx="2776531" cy="238315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0EB8B9B-D118-4116-8026-CDAB486380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25" y="486644"/>
            <a:ext cx="2901700" cy="230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88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55DCCE-7539-484D-86B2-1FFB398F81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872" y="130324"/>
            <a:ext cx="6768752" cy="85725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cs typeface="Adobe Hebrew" pitchFamily="18" charset="-79"/>
              </a:rPr>
              <a:t>Результаты проекта</a:t>
            </a:r>
            <a:endParaRPr lang="ru-RU" sz="3200" dirty="0">
              <a:solidFill>
                <a:srgbClr val="7030A0"/>
              </a:solidFill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9824" y="129060"/>
            <a:ext cx="1584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C6388E-4304-4C61-91F5-891B8FAAC478}"/>
              </a:ext>
            </a:extLst>
          </p:cNvPr>
          <p:cNvSpPr txBox="1"/>
          <p:nvPr/>
        </p:nvSpPr>
        <p:spPr>
          <a:xfrm>
            <a:off x="1764167" y="1016330"/>
            <a:ext cx="67687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Были проанализированы данные по 3 токсичным и 3 парниковым газам за июнь 2021 года на территорию России. 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результате анализа в большинстве случаев были выявлены закономерности образования газов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Отдельно получено пространственно-временное распределение газов в атмосфере для центрального экономического района по оперативным данным, принятым на станцию в Калуге.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Для более точного анализа распределения газов необходимо большее количество данных.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384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39" y="-163652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cs typeface="Adobe Hebrew" pitchFamily="18" charset="-79"/>
              </a:rPr>
              <a:t>Проблемы проекта</a:t>
            </a:r>
            <a:endParaRPr lang="ru-RU" sz="3100" dirty="0">
              <a:solidFill>
                <a:srgbClr val="7030A0"/>
              </a:solidFill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12312" y="411510"/>
            <a:ext cx="6912768" cy="38719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Трудоемкий и долгий процесс обработки вручную большого массива данных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Не всегда данные были на всю территорию РФ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0A564E-CC34-4C73-A97A-0D1E0C4C40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 b="746"/>
          <a:stretch/>
        </p:blipFill>
        <p:spPr>
          <a:xfrm>
            <a:off x="2092373" y="1783760"/>
            <a:ext cx="5247283" cy="2980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0E0BF8-80CA-408F-B724-6B226AA28109}"/>
              </a:ext>
            </a:extLst>
          </p:cNvPr>
          <p:cNvSpPr txBox="1"/>
          <p:nvPr/>
        </p:nvSpPr>
        <p:spPr>
          <a:xfrm>
            <a:off x="2467915" y="4755104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Данные о метане на территории России 3.06.2021</a:t>
            </a:r>
          </a:p>
        </p:txBody>
      </p:sp>
    </p:spTree>
    <p:extLst>
      <p:ext uri="{BB962C8B-B14F-4D97-AF65-F5344CB8AC3E}">
        <p14:creationId xmlns:p14="http://schemas.microsoft.com/office/powerpoint/2010/main" val="853546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148556"/>
            <a:ext cx="6768752" cy="8572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cs typeface="Adobe Hebrew" pitchFamily="18" charset="-79"/>
              </a:rPr>
              <a:t>Развитие проекта</a:t>
            </a:r>
            <a:endParaRPr lang="ru-RU" sz="3100" dirty="0">
              <a:solidFill>
                <a:srgbClr val="7030A0"/>
              </a:solidFill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" y="132177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1" y="25840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57791" y="670327"/>
            <a:ext cx="8104423" cy="3528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+mj-lt"/>
              <a:buAutoNum type="arabicPeriod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Оценка содержания газов за больший период времени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Автоматизация обработки </a:t>
            </a:r>
            <a:r>
              <a:rPr lang="ru-RU" sz="2400" i="1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большого количества данных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8125AF-7112-4551-AC9E-D12EF2F663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1459562"/>
            <a:ext cx="5112568" cy="2625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236FDB-5FE1-482A-AA69-266F8DFA4E72}"/>
              </a:ext>
            </a:extLst>
          </p:cNvPr>
          <p:cNvSpPr txBox="1"/>
          <p:nvPr/>
        </p:nvSpPr>
        <p:spPr>
          <a:xfrm>
            <a:off x="1021274" y="4198719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3.  Создание ознакомительного сайта с получившимися данными и статистикой по данной теме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235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BE5177-A0F9-46DC-8639-57BDEDF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1"/>
          <a:stretch/>
        </p:blipFill>
        <p:spPr>
          <a:xfrm>
            <a:off x="0" y="0"/>
            <a:ext cx="9144000" cy="41559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4" y="1347614"/>
            <a:ext cx="2287412" cy="22874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840" y="1454518"/>
            <a:ext cx="554461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chemeClr val="bg1"/>
                </a:solidFill>
              </a:rPr>
              <a:t>Контакты: </a:t>
            </a:r>
            <a:r>
              <a:rPr lang="en-US" b="1" dirty="0">
                <a:solidFill>
                  <a:schemeClr val="bg1"/>
                </a:solidFill>
              </a:rPr>
              <a:t>damir.20062111@gmail.com</a:t>
            </a:r>
          </a:p>
          <a:p>
            <a:r>
              <a:rPr lang="en-US" b="1" dirty="0">
                <a:solidFill>
                  <a:schemeClr val="bg1"/>
                </a:solidFill>
              </a:rPr>
              <a:t>	          haluzev-vova@mail.ru</a:t>
            </a:r>
          </a:p>
          <a:p>
            <a:r>
              <a:rPr lang="en-US" b="1" dirty="0">
                <a:solidFill>
                  <a:schemeClr val="bg1"/>
                </a:solidFill>
              </a:rPr>
              <a:t>	          pokrovskijegor@gmail.com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  <a:cs typeface="Adobe Hebrew" pitchFamily="18" charset="-79"/>
            </a:endParaRP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840" y="2798649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solidFill>
                  <a:schemeClr val="bg1"/>
                </a:solidFill>
              </a:rPr>
              <a:t>Направление программы: </a:t>
            </a:r>
            <a:r>
              <a:rPr lang="en-US" sz="2000" b="1" dirty="0">
                <a:solidFill>
                  <a:schemeClr val="bg1"/>
                </a:solidFill>
              </a:rPr>
              <a:t>Terra Notum. </a:t>
            </a:r>
            <a:r>
              <a:rPr lang="ru-RU" sz="2000" b="1" dirty="0">
                <a:solidFill>
                  <a:schemeClr val="bg1"/>
                </a:solidFill>
              </a:rPr>
              <a:t>Геоинформационные системы и технологии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  <a:cs typeface="Adobe Hebrew" pitchFamily="18" charset="-79"/>
            </a:endParaRPr>
          </a:p>
          <a:p>
            <a:r>
              <a:rPr lang="ru-RU" sz="2000" dirty="0">
                <a:solidFill>
                  <a:schemeClr val="bg1"/>
                </a:solidFill>
                <a:cs typeface="Adobe Hebrew" pitchFamily="18" charset="-79"/>
              </a:rPr>
              <a:t> 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28444" y="236135"/>
            <a:ext cx="235352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7DD900-88C3-4DFE-AAA1-9190EBA9A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474273"/>
            <a:ext cx="8694712" cy="3964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B05BE9-D088-418A-84BB-1176634C7F78}"/>
              </a:ext>
            </a:extLst>
          </p:cNvPr>
          <p:cNvSpPr txBox="1"/>
          <p:nvPr/>
        </p:nvSpPr>
        <p:spPr>
          <a:xfrm>
            <a:off x="476633" y="51470"/>
            <a:ext cx="4815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Космическая смена «Сириус 2022»</a:t>
            </a:r>
          </a:p>
          <a:p>
            <a:r>
              <a:rPr lang="ru-RU" sz="2000" dirty="0">
                <a:solidFill>
                  <a:schemeClr val="bg1"/>
                </a:solidFill>
                <a:cs typeface="Adobe Hebrew" pitchFamily="18" charset="-79"/>
              </a:rPr>
              <a:t>01</a:t>
            </a:r>
            <a:r>
              <a:rPr lang="en-US" sz="2000" dirty="0">
                <a:solidFill>
                  <a:schemeClr val="bg1"/>
                </a:solidFill>
                <a:cs typeface="Adobe Hebrew" pitchFamily="18" charset="-79"/>
              </a:rPr>
              <a:t>-</a:t>
            </a:r>
            <a:r>
              <a:rPr lang="ru-RU" sz="2000" dirty="0">
                <a:solidFill>
                  <a:schemeClr val="bg1"/>
                </a:solidFill>
                <a:cs typeface="Adobe Hebrew" pitchFamily="18" charset="-79"/>
              </a:rPr>
              <a:t>15</a:t>
            </a:r>
            <a:r>
              <a:rPr lang="en-US" sz="2000" dirty="0">
                <a:solidFill>
                  <a:schemeClr val="bg1"/>
                </a:solidFill>
                <a:cs typeface="Adobe Hebrew" pitchFamily="18" charset="-79"/>
              </a:rPr>
              <a:t> </a:t>
            </a:r>
            <a:r>
              <a:rPr lang="ru-RU" sz="2000" dirty="0">
                <a:solidFill>
                  <a:schemeClr val="bg1"/>
                </a:solidFill>
                <a:cs typeface="Adobe Hebrew" pitchFamily="18" charset="-79"/>
              </a:rPr>
              <a:t>апреля 2022г.</a:t>
            </a: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69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0426"/>
            <a:ext cx="6768752" cy="85725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7030A0"/>
                </a:solidFill>
                <a:cs typeface="Adobe Hebrew" pitchFamily="18" charset="-79"/>
              </a:rPr>
              <a:t>Цели и задачи</a:t>
            </a:r>
            <a:endParaRPr lang="ru-RU" sz="4000" dirty="0">
              <a:solidFill>
                <a:srgbClr val="7030A0"/>
              </a:solidFill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547664" y="980279"/>
            <a:ext cx="6912768" cy="51125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900" b="1" dirty="0">
                <a:cs typeface="Adobe Hebrew" pitchFamily="18" charset="-79"/>
              </a:rPr>
              <a:t>Цель проекта</a:t>
            </a:r>
            <a:r>
              <a:rPr lang="ru-RU" sz="1900" dirty="0">
                <a:cs typeface="Adobe Hebrew" pitchFamily="18" charset="-79"/>
              </a:rPr>
              <a:t>: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оценить пространственно-временное распределение парниковых и токсичных газов в атмосфере для разных регионов РФ и выявить районы с превышением концентрации газов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.</a:t>
            </a:r>
            <a:endParaRPr lang="ru-RU" sz="1900" dirty="0">
              <a:solidFill>
                <a:schemeClr val="tx1">
                  <a:lumMod val="75000"/>
                  <a:lumOff val="25000"/>
                </a:schemeClr>
              </a:solidFill>
              <a:cs typeface="Adobe Hebrew" pitchFamily="18" charset="-79"/>
            </a:endParaRPr>
          </a:p>
          <a:p>
            <a:pPr algn="l"/>
            <a:r>
              <a:rPr lang="ru-RU" sz="1900" b="1" dirty="0">
                <a:cs typeface="Adobe Hebrew" pitchFamily="18" charset="-79"/>
              </a:rPr>
              <a:t>Задачи проекта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Рассмотреть открытые данные для возможности анализа состава атмосферы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Построить  карты распределения газов (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CO2, SO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2,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 CH4,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 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CO, N2O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и 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O3)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в атмосфере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Используя геоинформационный подход оценить пространственно-временное распределение газов в атмосфере 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cs typeface="Adobe Hebrew" pitchFamily="18" charset="-79"/>
            </a:endParaRPr>
          </a:p>
          <a:p>
            <a:pPr algn="l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Adobe Hebrew" pitchFamily="18" charset="-79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</p:spTree>
    <p:extLst>
      <p:ext uri="{BB962C8B-B14F-4D97-AF65-F5344CB8AC3E}">
        <p14:creationId xmlns:p14="http://schemas.microsoft.com/office/powerpoint/2010/main" val="722919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5721" y="-165716"/>
            <a:ext cx="6768752" cy="85725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cs typeface="Adobe Hebrew" pitchFamily="18" charset="-79"/>
              </a:rPr>
              <a:t>Теоретические обоснования</a:t>
            </a:r>
            <a:endParaRPr lang="ru-RU" sz="3200" dirty="0">
              <a:solidFill>
                <a:srgbClr val="7030A0"/>
              </a:solidFill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468296" y="499051"/>
            <a:ext cx="7056784" cy="2376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900" b="1" dirty="0">
                <a:solidFill>
                  <a:srgbClr val="7030A0"/>
                </a:solidFill>
                <a:cs typeface="Adobe Hebrew" pitchFamily="18" charset="-79"/>
              </a:rPr>
              <a:t>Гипотеза</a:t>
            </a:r>
            <a:r>
              <a:rPr lang="ru-RU" sz="1900" dirty="0">
                <a:solidFill>
                  <a:srgbClr val="7030A0"/>
                </a:solidFill>
                <a:cs typeface="Adobe Hebrew" pitchFamily="18" charset="-79"/>
              </a:rPr>
              <a:t>: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Токсичные и парниковые </a:t>
            </a:r>
            <a:r>
              <a:rPr lang="ru-RU" sz="19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газы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 поступают в атмосферу в больших количествах вследствие деятельности человека</a:t>
            </a:r>
          </a:p>
          <a:p>
            <a:pPr algn="l"/>
            <a:r>
              <a:rPr lang="ru-RU" sz="1900" b="1" dirty="0">
                <a:solidFill>
                  <a:srgbClr val="7030A0"/>
                </a:solidFill>
                <a:cs typeface="Adobe Hebrew" pitchFamily="18" charset="-79"/>
              </a:rPr>
              <a:t>Проблема</a:t>
            </a:r>
            <a:r>
              <a:rPr lang="ru-RU" sz="1900" b="1" dirty="0">
                <a:cs typeface="Adobe Hebrew" pitchFamily="18" charset="-79"/>
              </a:rPr>
              <a:t>:</a:t>
            </a:r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cs typeface="Adobe Hebrew" pitchFamily="18" charset="-79"/>
              </a:rPr>
              <a:t>ускорение процесса глобального потепления, загрязнение воздуха. </a:t>
            </a:r>
          </a:p>
          <a:p>
            <a:pPr algn="l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Adobe Hebrew" pitchFamily="18" charset="-79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727C0-DE8A-47BB-A066-2BCC3E69CFFD}"/>
              </a:ext>
            </a:extLst>
          </p:cNvPr>
          <p:cNvSpPr txBox="1"/>
          <p:nvPr/>
        </p:nvSpPr>
        <p:spPr>
          <a:xfrm>
            <a:off x="1468296" y="1800356"/>
            <a:ext cx="46459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7030A0"/>
                </a:solidFill>
              </a:rPr>
              <a:t>Токсичные</a:t>
            </a:r>
          </a:p>
          <a:p>
            <a:r>
              <a:rPr lang="ru-RU" sz="1800" dirty="0"/>
              <a:t>CO      (окись углерода);</a:t>
            </a:r>
          </a:p>
          <a:p>
            <a:r>
              <a:rPr lang="en-US" sz="1800" dirty="0"/>
              <a:t>O</a:t>
            </a:r>
            <a:r>
              <a:rPr lang="en-US" sz="1800" baseline="-25000" dirty="0"/>
              <a:t>3</a:t>
            </a:r>
            <a:r>
              <a:rPr lang="ru-RU" sz="1800" baseline="-25000" dirty="0"/>
              <a:t>          </a:t>
            </a:r>
            <a:r>
              <a:rPr lang="ru-RU" sz="1800" dirty="0"/>
              <a:t> (озон);</a:t>
            </a:r>
          </a:p>
          <a:p>
            <a:r>
              <a:rPr lang="ru-RU" sz="1800" dirty="0"/>
              <a:t>SO</a:t>
            </a:r>
            <a:r>
              <a:rPr lang="ru-RU" sz="1800" baseline="-25000" dirty="0"/>
              <a:t>2        </a:t>
            </a:r>
            <a:r>
              <a:rPr lang="ru-RU" sz="1800" dirty="0"/>
              <a:t>(диоксид серы)</a:t>
            </a:r>
            <a:r>
              <a:rPr lang="en-US" sz="1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5E7AF7-B04F-46A1-8266-80431CF1D030}"/>
              </a:ext>
            </a:extLst>
          </p:cNvPr>
          <p:cNvSpPr txBox="1"/>
          <p:nvPr/>
        </p:nvSpPr>
        <p:spPr>
          <a:xfrm>
            <a:off x="5084535" y="1800355"/>
            <a:ext cx="46459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7030A0"/>
                </a:solidFill>
              </a:rPr>
              <a:t>Парниковые</a:t>
            </a:r>
          </a:p>
          <a:p>
            <a:r>
              <a:rPr lang="ru-RU" sz="1800" dirty="0"/>
              <a:t>СО</a:t>
            </a:r>
            <a:r>
              <a:rPr lang="ru-RU" sz="1800" baseline="-25000" dirty="0"/>
              <a:t>2</a:t>
            </a:r>
            <a:r>
              <a:rPr lang="ru-RU" sz="1800" dirty="0"/>
              <a:t>     (углекислый газ);</a:t>
            </a:r>
          </a:p>
          <a:p>
            <a:r>
              <a:rPr lang="ru-RU" sz="1800" dirty="0"/>
              <a:t>CH</a:t>
            </a:r>
            <a:r>
              <a:rPr lang="ru-RU" sz="1800" baseline="-25000" dirty="0"/>
              <a:t>4        </a:t>
            </a:r>
            <a:r>
              <a:rPr lang="ru-RU" sz="1800" dirty="0"/>
              <a:t>(метан);  </a:t>
            </a:r>
          </a:p>
          <a:p>
            <a:r>
              <a:rPr lang="en-US" sz="1800" dirty="0"/>
              <a:t>N</a:t>
            </a:r>
            <a:r>
              <a:rPr lang="en-US" sz="1800" baseline="-25000" dirty="0"/>
              <a:t>2</a:t>
            </a:r>
            <a:r>
              <a:rPr lang="en-US" sz="1800" dirty="0"/>
              <a:t>O </a:t>
            </a:r>
            <a:r>
              <a:rPr lang="ru-RU" sz="1800" dirty="0"/>
              <a:t>    </a:t>
            </a:r>
            <a:r>
              <a:rPr lang="en-US" sz="1800" dirty="0"/>
              <a:t>(</a:t>
            </a:r>
            <a:r>
              <a:rPr lang="ru-RU" sz="1800" dirty="0"/>
              <a:t>закись азота)</a:t>
            </a:r>
            <a:r>
              <a:rPr lang="en-US" dirty="0"/>
              <a:t>.</a:t>
            </a:r>
            <a:endParaRPr lang="en-US" sz="18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BDB441-BDC1-4F9C-B20F-488CEDFB1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5236" r="22883" b="14092"/>
          <a:stretch/>
        </p:blipFill>
        <p:spPr bwMode="auto">
          <a:xfrm>
            <a:off x="1260501" y="3629676"/>
            <a:ext cx="1743245" cy="131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95252CF-2A0F-4DE0-8DCC-4C596DE5D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7" t="31568" r="19201" b="15001"/>
          <a:stretch/>
        </p:blipFill>
        <p:spPr bwMode="auto">
          <a:xfrm>
            <a:off x="3139135" y="3629677"/>
            <a:ext cx="1896935" cy="131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65498A2-14D0-4BC1-B19B-58E649FD6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3"/>
          <a:stretch/>
        </p:blipFill>
        <p:spPr bwMode="auto">
          <a:xfrm>
            <a:off x="5168677" y="3629676"/>
            <a:ext cx="1863004" cy="131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6275079-6B35-454D-A2FD-11DEFDC8C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r="11107"/>
          <a:stretch/>
        </p:blipFill>
        <p:spPr bwMode="auto">
          <a:xfrm>
            <a:off x="7236296" y="3629676"/>
            <a:ext cx="1728192" cy="131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969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BB868-2A7B-49F3-B840-B7B173B5C0E1}"/>
              </a:ext>
            </a:extLst>
          </p:cNvPr>
          <p:cNvSpPr txBox="1">
            <a:spLocks/>
          </p:cNvSpPr>
          <p:nvPr/>
        </p:nvSpPr>
        <p:spPr>
          <a:xfrm>
            <a:off x="1162561" y="59898"/>
            <a:ext cx="6768752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7030A0"/>
                </a:solidFill>
                <a:cs typeface="Adobe Hebrew" pitchFamily="18" charset="-79"/>
              </a:rPr>
              <a:t>Актуальность проекта</a:t>
            </a:r>
            <a:endParaRPr lang="ru-RU" sz="3200" dirty="0">
              <a:solidFill>
                <a:srgbClr val="7030A0"/>
              </a:solidFill>
              <a:cs typeface="Adobe Hebrew" pitchFamily="18" charset="-79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43A2C3F-4133-4571-A3B8-5429B2B56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7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AFB2751-3A43-4006-8E73-5EB8E83B1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4" y="0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4B1162-518A-45D9-9BF4-7D70D82270DC}"/>
              </a:ext>
            </a:extLst>
          </p:cNvPr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2C47F7A-8299-4EA1-A5F4-8635F38EA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61" y="2931790"/>
            <a:ext cx="5940152" cy="234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0BA952-A128-4F1C-9AF3-FA20AAC25E37}"/>
              </a:ext>
            </a:extLst>
          </p:cNvPr>
          <p:cNvSpPr txBox="1"/>
          <p:nvPr/>
        </p:nvSpPr>
        <p:spPr>
          <a:xfrm>
            <a:off x="1676219" y="751439"/>
            <a:ext cx="645954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Федеральный проект </a:t>
            </a:r>
            <a:r>
              <a:rPr lang="ru-RU" sz="2000" b="1" i="0" dirty="0">
                <a:effectLst/>
                <a:latin typeface="-apple-system"/>
              </a:rPr>
              <a:t>"Чистый воздух"</a:t>
            </a:r>
          </a:p>
          <a:p>
            <a:r>
              <a:rPr lang="ru-RU" sz="2000" b="1" u="sng" dirty="0">
                <a:solidFill>
                  <a:srgbClr val="000000"/>
                </a:solidFill>
                <a:latin typeface="-apple-system"/>
              </a:rPr>
              <a:t>Цель:</a:t>
            </a:r>
            <a:r>
              <a:rPr lang="ru-RU" sz="20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sz="2000" b="0" i="0" dirty="0">
                <a:effectLst/>
                <a:latin typeface="YS Text"/>
              </a:rPr>
              <a:t>улучшение экологической обстановки и снижение выбросов загрязняющих веществ в атмосферный </a:t>
            </a:r>
            <a:r>
              <a:rPr lang="ru-RU" sz="2000" i="0" dirty="0">
                <a:effectLst/>
                <a:latin typeface="YS Text"/>
              </a:rPr>
              <a:t>воздух</a:t>
            </a:r>
            <a:r>
              <a:rPr lang="ru-RU" sz="2000" b="0" i="0" dirty="0">
                <a:effectLst/>
                <a:latin typeface="YS Text"/>
              </a:rPr>
              <a:t>.</a:t>
            </a:r>
            <a:r>
              <a:rPr lang="ru-RU" sz="2000" dirty="0"/>
              <a:t>  </a:t>
            </a:r>
          </a:p>
          <a:p>
            <a:r>
              <a:rPr lang="ru-RU" sz="2000" i="1" u="sng" dirty="0"/>
              <a:t>Как наш проект может быть полезен?</a:t>
            </a:r>
          </a:p>
          <a:p>
            <a:r>
              <a:rPr lang="ru-RU" sz="2000" i="1" dirty="0"/>
              <a:t>- 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Наши методы исследования могли бы помочь отслеживать изменение экологической ситуации в 12-ти городах.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902075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6248EC23-38FB-42F0-A402-64D12401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430" y="2976435"/>
            <a:ext cx="2296885" cy="229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F4036998-58FA-4F23-8CCF-99235A608395}"/>
              </a:ext>
            </a:extLst>
          </p:cNvPr>
          <p:cNvSpPr/>
          <p:nvPr/>
        </p:nvSpPr>
        <p:spPr>
          <a:xfrm>
            <a:off x="1422430" y="3805891"/>
            <a:ext cx="2520280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6768752" cy="857250"/>
          </a:xfrm>
        </p:spPr>
        <p:txBody>
          <a:bodyPr>
            <a:normAutofit/>
          </a:bodyPr>
          <a:lstStyle/>
          <a:p>
            <a:r>
              <a:rPr lang="ru-RU" sz="3100" b="1" dirty="0">
                <a:solidFill>
                  <a:srgbClr val="7030A0"/>
                </a:solidFill>
                <a:cs typeface="Adobe Hebrew" pitchFamily="18" charset="-79"/>
              </a:rPr>
              <a:t>Инструменты и методы</a:t>
            </a:r>
            <a:endParaRPr lang="ru-RU" sz="3100" dirty="0">
              <a:solidFill>
                <a:srgbClr val="7030A0"/>
              </a:solidFill>
              <a:cs typeface="Adobe Hebrew" pitchFamily="18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5207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8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78639" y="-85724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12" name="Picture 2" descr="E:\Stations_NPP_var2.jpg">
            <a:extLst>
              <a:ext uri="{FF2B5EF4-FFF2-40B4-BE49-F238E27FC236}">
                <a16:creationId xmlns:a16="http://schemas.microsoft.com/office/drawing/2014/main" id="{96441CC8-52F4-4723-ABE9-AD539947F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t="5085" r="5441" b="8509"/>
          <a:stretch/>
        </p:blipFill>
        <p:spPr bwMode="auto">
          <a:xfrm>
            <a:off x="1294665" y="804385"/>
            <a:ext cx="3831135" cy="241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AAB9DC-0DD4-4A48-B385-D85CB244D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50" y="1094080"/>
            <a:ext cx="2336819" cy="186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03CC26-8B65-473A-A89A-7B545A213831}"/>
              </a:ext>
            </a:extLst>
          </p:cNvPr>
          <p:cNvSpPr txBox="1"/>
          <p:nvPr/>
        </p:nvSpPr>
        <p:spPr>
          <a:xfrm>
            <a:off x="7706888" y="966139"/>
            <a:ext cx="1414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Приборы: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/>
              <a:t>CrlS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ATMS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VIIRS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CGS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ERES</a:t>
            </a:r>
            <a:endParaRPr lang="ru-RU" sz="1400" dirty="0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15785910-E69A-4B6E-83C5-6CEB3173FEAA}"/>
              </a:ext>
            </a:extLst>
          </p:cNvPr>
          <p:cNvSpPr/>
          <p:nvPr/>
        </p:nvSpPr>
        <p:spPr>
          <a:xfrm flipH="1">
            <a:off x="5148062" y="1762306"/>
            <a:ext cx="516279" cy="305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182A73-9F58-48F5-839D-84F8393E1518}"/>
              </a:ext>
            </a:extLst>
          </p:cNvPr>
          <p:cNvSpPr txBox="1"/>
          <p:nvPr/>
        </p:nvSpPr>
        <p:spPr>
          <a:xfrm>
            <a:off x="1566447" y="399172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Терминал</a:t>
            </a:r>
          </a:p>
          <a:p>
            <a:pPr algn="ctr"/>
            <a:r>
              <a:rPr lang="ru-RU" dirty="0"/>
              <a:t>(Алгоритм </a:t>
            </a:r>
            <a:r>
              <a:rPr lang="en-US" dirty="0"/>
              <a:t>NUCAPS)</a:t>
            </a:r>
            <a:endParaRPr lang="ru-RU" dirty="0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61E372FE-9D67-4EC8-97C3-69AE06438E46}"/>
              </a:ext>
            </a:extLst>
          </p:cNvPr>
          <p:cNvSpPr/>
          <p:nvPr/>
        </p:nvSpPr>
        <p:spPr>
          <a:xfrm>
            <a:off x="2502266" y="3284693"/>
            <a:ext cx="399143" cy="4947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4F5967C-52FE-4943-B139-DEF58E51D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09" y="3873886"/>
            <a:ext cx="2296885" cy="60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7125081C-35B1-447B-B601-2D28BEE82232}"/>
              </a:ext>
            </a:extLst>
          </p:cNvPr>
          <p:cNvSpPr/>
          <p:nvPr/>
        </p:nvSpPr>
        <p:spPr>
          <a:xfrm>
            <a:off x="3980994" y="4007286"/>
            <a:ext cx="532125" cy="436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97BB0AD9-9FE8-4650-AC9C-E3A4CCE7191F}"/>
              </a:ext>
            </a:extLst>
          </p:cNvPr>
          <p:cNvSpPr/>
          <p:nvPr/>
        </p:nvSpPr>
        <p:spPr>
          <a:xfrm>
            <a:off x="5919303" y="3973594"/>
            <a:ext cx="532125" cy="436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52D0FB-F427-4197-B7C3-E378250D3645}"/>
              </a:ext>
            </a:extLst>
          </p:cNvPr>
          <p:cNvSpPr txBox="1"/>
          <p:nvPr/>
        </p:nvSpPr>
        <p:spPr>
          <a:xfrm>
            <a:off x="5887001" y="985191"/>
            <a:ext cx="123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NOAA-20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61AAF4-AA35-47D3-8845-64B8E1509B85}"/>
              </a:ext>
            </a:extLst>
          </p:cNvPr>
          <p:cNvSpPr txBox="1"/>
          <p:nvPr/>
        </p:nvSpPr>
        <p:spPr>
          <a:xfrm>
            <a:off x="1861725" y="1714451"/>
            <a:ext cx="1641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Калуга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49BC71C2-6516-4F23-A220-AC6102DE3CDC}"/>
                  </a:ext>
                </a:extLst>
              </p14:cNvPr>
              <p14:cNvContentPartPr/>
              <p14:nvPr/>
            </p14:nvContentPartPr>
            <p14:xfrm>
              <a:off x="2034450" y="1733490"/>
              <a:ext cx="360" cy="36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49BC71C2-6516-4F23-A220-AC6102DE3C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16450" y="171549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884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697BF6-F5C4-4592-8341-E6EA51A0A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2FE0616-4A0F-400D-AE7B-0F67C7C73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0E8BB49-F1CA-4673-86C0-59F363BA4045}"/>
              </a:ext>
            </a:extLst>
          </p:cNvPr>
          <p:cNvSpPr/>
          <p:nvPr/>
        </p:nvSpPr>
        <p:spPr>
          <a:xfrm>
            <a:off x="7991893" y="-26162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FBAB8D-B054-47F3-B812-B0DC36D57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645" y="57598"/>
            <a:ext cx="6177293" cy="789552"/>
          </a:xfrm>
        </p:spPr>
        <p:txBody>
          <a:bodyPr/>
          <a:lstStyle/>
          <a:p>
            <a:r>
              <a:rPr lang="ru-RU" sz="3200" dirty="0">
                <a:solidFill>
                  <a:srgbClr val="7030A0"/>
                </a:solidFill>
              </a:rPr>
              <a:t>Ход работы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844EFE-AE90-49E5-8355-6439AF9331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8" y="1242063"/>
            <a:ext cx="2289488" cy="18932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F2B7EC6-F974-4BF3-9889-939947D8E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06" y="1245247"/>
            <a:ext cx="2237638" cy="18901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2E27C0-BC02-4A8F-A827-3A992F7C8D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79" y="669445"/>
            <a:ext cx="2764071" cy="27897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79848D-4373-4A0E-A60E-EF47D4BF5445}"/>
              </a:ext>
            </a:extLst>
          </p:cNvPr>
          <p:cNvSpPr txBox="1"/>
          <p:nvPr/>
        </p:nvSpPr>
        <p:spPr>
          <a:xfrm>
            <a:off x="1110226" y="313563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1)Первичный вид данных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C6CA1A-55D9-4932-AC31-0917150022D4}"/>
              </a:ext>
            </a:extLst>
          </p:cNvPr>
          <p:cNvSpPr txBox="1"/>
          <p:nvPr/>
        </p:nvSpPr>
        <p:spPr>
          <a:xfrm>
            <a:off x="3371416" y="3101258"/>
            <a:ext cx="2640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2)Наложение палитры</a:t>
            </a:r>
            <a:r>
              <a:rPr lang="en-US" dirty="0"/>
              <a:t> </a:t>
            </a:r>
            <a:r>
              <a:rPr lang="ru-RU" dirty="0"/>
              <a:t>в </a:t>
            </a:r>
            <a:r>
              <a:rPr lang="en-US" dirty="0" err="1"/>
              <a:t>ScanEx</a:t>
            </a:r>
            <a:r>
              <a:rPr lang="en-US" dirty="0"/>
              <a:t> IMAGE Processor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A905B-59F2-496F-ABA9-612E9BA89861}"/>
              </a:ext>
            </a:extLst>
          </p:cNvPr>
          <p:cNvSpPr txBox="1"/>
          <p:nvPr/>
        </p:nvSpPr>
        <p:spPr>
          <a:xfrm>
            <a:off x="6270267" y="3562923"/>
            <a:ext cx="283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3)Работа в </a:t>
            </a:r>
            <a:r>
              <a:rPr lang="en-US" dirty="0" err="1"/>
              <a:t>Geomixer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EFBD8-B8E7-4D39-B842-CF048AC112A9}"/>
              </a:ext>
            </a:extLst>
          </p:cNvPr>
          <p:cNvSpPr txBox="1"/>
          <p:nvPr/>
        </p:nvSpPr>
        <p:spPr>
          <a:xfrm>
            <a:off x="1835696" y="4221843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Концентрация газов мерилась на высоте 0-500 метров</a:t>
            </a:r>
          </a:p>
        </p:txBody>
      </p:sp>
    </p:spTree>
    <p:extLst>
      <p:ext uri="{BB962C8B-B14F-4D97-AF65-F5344CB8AC3E}">
        <p14:creationId xmlns:p14="http://schemas.microsoft.com/office/powerpoint/2010/main" val="1804264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4929A6C-278F-4183-AFE3-9F355994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024" y="588217"/>
            <a:ext cx="3571307" cy="446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2"/>
          <p:cNvSpPr>
            <a:spLocks noGrp="1"/>
          </p:cNvSpPr>
          <p:nvPr/>
        </p:nvSpPr>
        <p:spPr>
          <a:xfrm>
            <a:off x="6212160" y="4836189"/>
            <a:ext cx="1600200" cy="273844"/>
          </a:xfrm>
          <a:prstGeom prst="rect">
            <a:avLst/>
          </a:prstGeom>
        </p:spPr>
        <p:txBody>
          <a:bodyPr vert="horz" lIns="80465" tIns="40232" rIns="80465" bIns="40232" rtlCol="0" anchor="ctr"/>
          <a:lstStyle>
            <a:defPPr>
              <a:defRPr lang="ru-RU"/>
            </a:defPPr>
            <a:lvl1pPr marL="0" algn="r" defTabSz="1072866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433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2866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9298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5731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164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8597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55029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91462" algn="l" defTabSz="107286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04650">
              <a:defRPr/>
            </a:pPr>
            <a:fld id="{9994A4D8-26A2-4A38-96E1-2FFAF996E17F}" type="slidenum">
              <a:rPr lang="ru-RU" sz="120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pPr defTabSz="804650">
                <a:defRPr/>
              </a:pPr>
              <a:t>8</a:t>
            </a:fld>
            <a:endParaRPr lang="ru-RU" sz="1200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-304382" y="195486"/>
            <a:ext cx="6752728" cy="57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5082B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accent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Токсичный газ. Озон (</a:t>
            </a: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</a:t>
            </a:r>
            <a:r>
              <a:rPr lang="en-US" sz="2000" baseline="-250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3</a:t>
            </a:r>
            <a:r>
              <a:rPr lang="ru-RU" sz="2000" dirty="0">
                <a:solidFill>
                  <a:srgbClr val="7030A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)</a:t>
            </a:r>
            <a:endParaRPr lang="en-US" sz="2000" baseline="30000" dirty="0">
              <a:solidFill>
                <a:srgbClr val="7030A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058" y="1008418"/>
            <a:ext cx="4914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Чем полезен?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Сдерживает ультрафиолет.</a:t>
            </a:r>
            <a:endParaRPr lang="en-US" sz="1600" dirty="0"/>
          </a:p>
          <a:p>
            <a:r>
              <a:rPr lang="ru-RU" b="1" dirty="0">
                <a:solidFill>
                  <a:srgbClr val="7030A0"/>
                </a:solidFill>
              </a:rPr>
              <a:t>Чем опасен</a:t>
            </a:r>
            <a:r>
              <a:rPr lang="en-US" b="1" dirty="0">
                <a:solidFill>
                  <a:srgbClr val="7030A0"/>
                </a:solidFill>
              </a:rPr>
              <a:t>?</a:t>
            </a:r>
            <a:endParaRPr lang="ru-RU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Токсичность.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Смог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77EC5A4A-6782-4602-AC08-2C89FAA0A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3C0FE47B-3E88-4B85-B351-B96A4E40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" y="195486"/>
            <a:ext cx="985849" cy="97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EDAF094-1760-4600-8AB0-CF163C4D3917}"/>
              </a:ext>
            </a:extLst>
          </p:cNvPr>
          <p:cNvSpPr/>
          <p:nvPr/>
        </p:nvSpPr>
        <p:spPr>
          <a:xfrm>
            <a:off x="7906161" y="26766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C25F0-DB0A-4733-AAE0-50784A007941}"/>
              </a:ext>
            </a:extLst>
          </p:cNvPr>
          <p:cNvSpPr txBox="1"/>
          <p:nvPr/>
        </p:nvSpPr>
        <p:spPr>
          <a:xfrm>
            <a:off x="1403058" y="2403162"/>
            <a:ext cx="3818832" cy="194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7030A0"/>
                </a:solidFill>
              </a:rPr>
              <a:t>Причины образования: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Электрические разряды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Грозовые разряды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Окисление органических веществ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7030A0"/>
                </a:solidFill>
              </a:rPr>
              <a:t>Норма концентрации:  </a:t>
            </a:r>
            <a:r>
              <a:rPr lang="ru-RU" sz="1600" dirty="0"/>
              <a:t>13-17 </a:t>
            </a:r>
            <a:r>
              <a:rPr lang="en-US" sz="1600" dirty="0"/>
              <a:t>ppb</a:t>
            </a:r>
            <a:endParaRPr lang="ru-RU" sz="1600" dirty="0"/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7030A0"/>
                </a:solidFill>
              </a:rPr>
              <a:t>Превышение концентрации: </a:t>
            </a:r>
            <a:r>
              <a:rPr lang="en-US" sz="1600" dirty="0"/>
              <a:t>24</a:t>
            </a:r>
            <a:r>
              <a:rPr lang="ru-RU" sz="1600" dirty="0"/>
              <a:t> </a:t>
            </a:r>
            <a:r>
              <a:rPr lang="en-US" sz="1600" dirty="0"/>
              <a:t>ppb</a:t>
            </a:r>
            <a:endParaRPr lang="ru-RU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0AEBE-FAA4-4C53-89AD-CB56F3A74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287" y="3882220"/>
            <a:ext cx="1083454" cy="11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184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59CB-5395-4C77-BA03-2D03B4F0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233942"/>
            <a:ext cx="3888432" cy="64934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Распределение </a:t>
            </a:r>
            <a:r>
              <a:rPr lang="en-US" sz="2000" b="1" dirty="0">
                <a:solidFill>
                  <a:srgbClr val="7030A0"/>
                </a:solidFill>
              </a:rPr>
              <a:t>O</a:t>
            </a:r>
            <a:r>
              <a:rPr lang="en-US" sz="2000" b="1" baseline="-25000" dirty="0">
                <a:solidFill>
                  <a:srgbClr val="7030A0"/>
                </a:solidFill>
              </a:rPr>
              <a:t>3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в атмосфере на территории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A2A32E-38E2-4AD6-9F7A-7C3CB91AA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0" y="266226"/>
            <a:ext cx="987638" cy="97544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27F6166-5341-4A30-A3A3-A5A3D606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" y="1347614"/>
            <a:ext cx="973574" cy="379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B8D1DF-E2E5-44E3-9203-400604CCBC27}"/>
              </a:ext>
            </a:extLst>
          </p:cNvPr>
          <p:cNvSpPr/>
          <p:nvPr/>
        </p:nvSpPr>
        <p:spPr>
          <a:xfrm>
            <a:off x="7991893" y="-26162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cs typeface="Adobe Hebrew" pitchFamily="18" charset="-79"/>
              </a:rPr>
              <a:t>№ :11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96FEE09-08B7-4566-B6C9-76E9D703C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3"/>
          <a:stretch/>
        </p:blipFill>
        <p:spPr bwMode="auto">
          <a:xfrm>
            <a:off x="8279441" y="3579862"/>
            <a:ext cx="868954" cy="128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26B726-6F35-4E1D-9474-6350BE59C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7" y="987574"/>
            <a:ext cx="7184323" cy="380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227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4815</TotalTime>
  <Words>943</Words>
  <Application>Microsoft Office PowerPoint</Application>
  <PresentationFormat>Экран (16:9)</PresentationFormat>
  <Paragraphs>196</Paragraphs>
  <Slides>29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-apple-system</vt:lpstr>
      <vt:lpstr>Arial</vt:lpstr>
      <vt:lpstr>Calibri</vt:lpstr>
      <vt:lpstr>YS Text</vt:lpstr>
      <vt:lpstr>Тема Office</vt:lpstr>
      <vt:lpstr>Презентация PowerPoint</vt:lpstr>
      <vt:lpstr>Команда</vt:lpstr>
      <vt:lpstr>Цели и задачи</vt:lpstr>
      <vt:lpstr>Теоретические обоснования</vt:lpstr>
      <vt:lpstr>Презентация PowerPoint</vt:lpstr>
      <vt:lpstr>Инструменты и методы</vt:lpstr>
      <vt:lpstr>Ход работы</vt:lpstr>
      <vt:lpstr>Презентация PowerPoint</vt:lpstr>
      <vt:lpstr>Распределение O3 в атмосфере на территории России</vt:lpstr>
      <vt:lpstr>Презентация PowerPoint</vt:lpstr>
      <vt:lpstr>Распределение SO2 в атмосфере на территории России</vt:lpstr>
      <vt:lpstr>Презентация PowerPoint</vt:lpstr>
      <vt:lpstr>Распределение CO в атмосфере на территории России</vt:lpstr>
      <vt:lpstr>Презентация PowerPoint</vt:lpstr>
      <vt:lpstr>Распределение CH4 в атмосфере на территории России</vt:lpstr>
      <vt:lpstr>Презентация PowerPoint</vt:lpstr>
      <vt:lpstr>Распределение CO2 в атмосфере на территории России</vt:lpstr>
      <vt:lpstr>Презентация PowerPoint</vt:lpstr>
      <vt:lpstr>Распределение N2O в атмосфере на территории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проекта</vt:lpstr>
      <vt:lpstr>Проблемы проекта</vt:lpstr>
      <vt:lpstr>Развитие проекта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ranton</dc:creator>
  <cp:lastModifiedBy>Дамир Незаметдинов</cp:lastModifiedBy>
  <cp:revision>76</cp:revision>
  <dcterms:created xsi:type="dcterms:W3CDTF">2020-03-11T17:59:11Z</dcterms:created>
  <dcterms:modified xsi:type="dcterms:W3CDTF">2022-04-13T07:33:14Z</dcterms:modified>
</cp:coreProperties>
</file>